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3"/>
  </p:notesMasterIdLst>
  <p:sldIdLst>
    <p:sldId id="262" r:id="rId2"/>
    <p:sldId id="267" r:id="rId3"/>
    <p:sldId id="268" r:id="rId4"/>
    <p:sldId id="265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3" d="100"/>
          <a:sy n="73" d="100"/>
        </p:scale>
        <p:origin x="82" y="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7138700685671"/>
          <c:y val="4.0614133759595841E-2"/>
          <c:w val="0.62430100307229042"/>
          <c:h val="0.83381366802833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wydatki w zł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75024214.870000005</c:v>
                </c:pt>
                <c:pt idx="1">
                  <c:v>72652493.420000002</c:v>
                </c:pt>
                <c:pt idx="2">
                  <c:v>80389409.969999999</c:v>
                </c:pt>
                <c:pt idx="3">
                  <c:v>87003495.819999993</c:v>
                </c:pt>
                <c:pt idx="4">
                  <c:v>95585356.969999999</c:v>
                </c:pt>
                <c:pt idx="5">
                  <c:v>115509402.28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F-48FF-B394-1C9C6FF64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83424"/>
        <c:axId val="192028672"/>
      </c:barChart>
      <c:catAx>
        <c:axId val="23498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028672"/>
        <c:crosses val="autoZero"/>
        <c:auto val="1"/>
        <c:lblAlgn val="ctr"/>
        <c:lblOffset val="100"/>
        <c:noMultiLvlLbl val="0"/>
      </c:catAx>
      <c:valAx>
        <c:axId val="192028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983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środki finansowe w zł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11000872.43</c:v>
                </c:pt>
                <c:pt idx="1">
                  <c:v>5665019.4199999999</c:v>
                </c:pt>
                <c:pt idx="2">
                  <c:v>10115474.66</c:v>
                </c:pt>
                <c:pt idx="3">
                  <c:v>11405705.050000001</c:v>
                </c:pt>
                <c:pt idx="4">
                  <c:v>21261670.309999999</c:v>
                </c:pt>
                <c:pt idx="5">
                  <c:v>39129636.939999998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4-46B3-A9F2-52DE3D8D6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09024"/>
        <c:axId val="192032128"/>
      </c:barChart>
      <c:catAx>
        <c:axId val="23500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032128"/>
        <c:crosses val="autoZero"/>
        <c:auto val="1"/>
        <c:lblAlgn val="ctr"/>
        <c:lblOffset val="100"/>
        <c:noMultiLvlLbl val="0"/>
      </c:catAx>
      <c:valAx>
        <c:axId val="19203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09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środki finansowe w zł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13922879.710000001</c:v>
                </c:pt>
                <c:pt idx="1">
                  <c:v>12162410.4</c:v>
                </c:pt>
                <c:pt idx="2">
                  <c:v>16262522.43</c:v>
                </c:pt>
                <c:pt idx="3">
                  <c:v>21439380.609999999</c:v>
                </c:pt>
                <c:pt idx="4">
                  <c:v>25155964.27</c:v>
                </c:pt>
                <c:pt idx="5">
                  <c:v>37651750.030000001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F-4C3A-84F0-77203A6C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10048"/>
        <c:axId val="192035008"/>
      </c:barChart>
      <c:catAx>
        <c:axId val="2350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035008"/>
        <c:crosses val="autoZero"/>
        <c:auto val="1"/>
        <c:lblAlgn val="ctr"/>
        <c:lblOffset val="100"/>
        <c:noMultiLvlLbl val="0"/>
      </c:catAx>
      <c:valAx>
        <c:axId val="1920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010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udział wydatków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0.00%</c:formatCode>
                <c:ptCount val="6"/>
                <c:pt idx="0">
                  <c:v>0.18559999999999999</c:v>
                </c:pt>
                <c:pt idx="1">
                  <c:v>0.16739999999999999</c:v>
                </c:pt>
                <c:pt idx="2">
                  <c:v>0.20230000000000001</c:v>
                </c:pt>
                <c:pt idx="3">
                  <c:v>0.24640000000000001</c:v>
                </c:pt>
                <c:pt idx="4">
                  <c:v>0.26319999999999999</c:v>
                </c:pt>
                <c:pt idx="5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7-465B-B4FF-8B3508C21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011584"/>
        <c:axId val="276243008"/>
      </c:barChart>
      <c:catAx>
        <c:axId val="2350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243008"/>
        <c:crosses val="autoZero"/>
        <c:auto val="1"/>
        <c:lblAlgn val="ctr"/>
        <c:lblOffset val="100"/>
        <c:noMultiLvlLbl val="0"/>
      </c:catAx>
      <c:valAx>
        <c:axId val="2762430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5011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06994696062578"/>
          <c:y val="7.0482909306373367E-2"/>
          <c:w val="0.72444972677932906"/>
          <c:h val="0.91184820703716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wynik  w zł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1266617.79</c:v>
                </c:pt>
                <c:pt idx="1">
                  <c:v>259379.34</c:v>
                </c:pt>
                <c:pt idx="2">
                  <c:v>-281811.48</c:v>
                </c:pt>
                <c:pt idx="3">
                  <c:v>997890.02</c:v>
                </c:pt>
                <c:pt idx="4">
                  <c:v>5103548.6900000004</c:v>
                </c:pt>
                <c:pt idx="5">
                  <c:v>11365503.359999999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7-4414-BEAF-34995F6FE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252224"/>
        <c:axId val="192035584"/>
      </c:barChart>
      <c:catAx>
        <c:axId val="2352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035584"/>
        <c:crosses val="autoZero"/>
        <c:auto val="1"/>
        <c:lblAlgn val="ctr"/>
        <c:lblOffset val="100"/>
        <c:noMultiLvlLbl val="0"/>
      </c:catAx>
      <c:valAx>
        <c:axId val="192035584"/>
        <c:scaling>
          <c:orientation val="minMax"/>
          <c:min val="-2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25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wynik  w zł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5641281.21</c:v>
                </c:pt>
                <c:pt idx="1">
                  <c:v>5900660.5499999998</c:v>
                </c:pt>
                <c:pt idx="2">
                  <c:v>5618849.0700000003</c:v>
                </c:pt>
                <c:pt idx="3">
                  <c:v>6616739.0899999999</c:v>
                </c:pt>
                <c:pt idx="4">
                  <c:v>11720287.779999999</c:v>
                </c:pt>
                <c:pt idx="5">
                  <c:v>23085791.140000001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1-4E4A-999C-A941D43A2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256832"/>
        <c:axId val="276248192"/>
      </c:barChart>
      <c:catAx>
        <c:axId val="2352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248192"/>
        <c:crosses val="autoZero"/>
        <c:auto val="1"/>
        <c:lblAlgn val="ctr"/>
        <c:lblOffset val="100"/>
        <c:noMultiLvlLbl val="0"/>
      </c:catAx>
      <c:valAx>
        <c:axId val="27624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256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9371736473725E-2"/>
          <c:y val="2.3527614915532017E-2"/>
          <c:w val="0.8991241250972114"/>
          <c:h val="0.89501766137309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środki finansowe  w zł</c:v>
                </c:pt>
              </c:strCache>
            </c:strRef>
          </c:tx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39859.56</c:v>
                </c:pt>
                <c:pt idx="1">
                  <c:v>99032.44</c:v>
                </c:pt>
                <c:pt idx="2">
                  <c:v>104938.93</c:v>
                </c:pt>
                <c:pt idx="3">
                  <c:v>105622</c:v>
                </c:pt>
                <c:pt idx="4">
                  <c:v>649417.84</c:v>
                </c:pt>
                <c:pt idx="5">
                  <c:v>608981.74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8-4E32-A64A-83B07F781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107776"/>
        <c:axId val="276307968"/>
      </c:barChart>
      <c:catAx>
        <c:axId val="23610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307968"/>
        <c:crosses val="autoZero"/>
        <c:auto val="1"/>
        <c:lblAlgn val="ctr"/>
        <c:lblOffset val="100"/>
        <c:noMultiLvlLbl val="0"/>
      </c:catAx>
      <c:valAx>
        <c:axId val="27630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107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64173</c:v>
                </c:pt>
                <c:pt idx="1">
                  <c:v>70783</c:v>
                </c:pt>
                <c:pt idx="2">
                  <c:v>77799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4-4C8C-B7EF-2D80FD10C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42752"/>
        <c:axId val="276308544"/>
      </c:barChart>
      <c:catAx>
        <c:axId val="5524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6308544"/>
        <c:crosses val="autoZero"/>
        <c:auto val="1"/>
        <c:lblAlgn val="ctr"/>
        <c:lblOffset val="100"/>
        <c:noMultiLvlLbl val="0"/>
      </c:catAx>
      <c:valAx>
        <c:axId val="2763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524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9105568636926"/>
          <c:y val="4.1662796444051464E-2"/>
          <c:w val="0.83270243364772334"/>
          <c:h val="0.86433008625519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wynik  w zł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Arkusz1!$A$2:$A$7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Arkusz1!$B$2:$B$7</c:f>
              <c:numCache>
                <c:formatCode>#,##0.00</c:formatCode>
                <c:ptCount val="6"/>
                <c:pt idx="0">
                  <c:v>245050.14</c:v>
                </c:pt>
                <c:pt idx="1">
                  <c:v>231523.67</c:v>
                </c:pt>
                <c:pt idx="2">
                  <c:v>303697.26</c:v>
                </c:pt>
                <c:pt idx="3">
                  <c:v>499891.04</c:v>
                </c:pt>
                <c:pt idx="4">
                  <c:v>465110.11</c:v>
                </c:pt>
                <c:pt idx="5">
                  <c:v>419214.12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F-457A-B0B6-749182891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605248"/>
        <c:axId val="276314304"/>
      </c:barChart>
      <c:catAx>
        <c:axId val="5560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314304"/>
        <c:crosses val="autoZero"/>
        <c:auto val="1"/>
        <c:lblAlgn val="ctr"/>
        <c:lblOffset val="100"/>
        <c:noMultiLvlLbl val="0"/>
      </c:catAx>
      <c:valAx>
        <c:axId val="27631430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5560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51F2B-EA67-4F94-B510-DA5B486BE6A6}" type="datetimeFigureOut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F8178-5352-4006-AE89-44401424128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13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8178-5352-4006-AE89-44401424128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07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3373-BDC6-4E6F-A898-2DA7B880345A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55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C971-07F5-4FAA-98F3-9A5DEBDAC608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07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8EF0-0D79-44AF-9C60-7F723BAE965E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346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BF75-8AC0-4ED9-888B-3F2F5AEC1C80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8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DBAF-C043-4BF3-91BF-A09824911350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84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8DB7-04CF-4D80-B8BC-39723370BC6B}" type="datetime1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923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3313-375D-4FC3-B24F-517DB2D7774F}" type="datetime1">
              <a:rPr lang="pl-PL" smtClean="0"/>
              <a:t>12.05.2021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211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2475-8DFF-43BE-904B-0499DC40A834}" type="datetime1">
              <a:rPr lang="pl-PL" smtClean="0"/>
              <a:t>12.05.2021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147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7685-F660-4C7A-8C9C-4EA7ECFF7515}" type="datetime1">
              <a:rPr lang="pl-PL" smtClean="0"/>
              <a:t>12.05.2021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299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3FB8-D945-4DEE-9EC9-BB89C65A5087}" type="datetime1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026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AAEF-ACBD-49D5-AB42-8D03883F82C2}" type="datetime1">
              <a:rPr lang="pl-PL" smtClean="0"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Raport o stanie Powiatu Włocławskiego za 2020 rok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317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46BA-B1CD-4071-86A5-4E2879FD9B3B}" type="datetime1">
              <a:rPr lang="pl-PL" smtClean="0"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Raport o stanie Powiatu Włocławskiego za 2020 rok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7215-C651-4B1A-8B42-97B2A44320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869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07568" y="476673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REALNE ZATRUDNIENIE </a:t>
            </a:r>
          </a:p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 STAROSTWIE POWIATOWYM </a:t>
            </a:r>
          </a:p>
          <a:p>
            <a:pPr algn="ctr"/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WE WŁOCŁAWKU W LATACH 2018 - 2021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15890"/>
              </p:ext>
            </p:extLst>
          </p:nvPr>
        </p:nvGraphicFramePr>
        <p:xfrm>
          <a:off x="623392" y="2564904"/>
          <a:ext cx="10873207" cy="3529918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022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5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ROK</a:t>
                      </a:r>
                      <a:endParaRPr lang="pl-PL" sz="3600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MIESIĄC </a:t>
                      </a:r>
                      <a:endParaRPr lang="pl-PL" sz="3600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LICZBA PRACOWNIKÓW</a:t>
                      </a:r>
                      <a:endParaRPr lang="pl-PL" sz="3600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6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2018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listopad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109 os.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6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2019</a:t>
                      </a:r>
                      <a:endParaRPr lang="pl-PL" sz="3600" b="1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styczeń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105 os.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6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2020</a:t>
                      </a:r>
                      <a:endParaRPr lang="pl-PL" sz="3600" b="1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styczeń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105 os.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60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2021</a:t>
                      </a:r>
                      <a:endParaRPr lang="pl-PL" sz="3600" b="1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styczeń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6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106 os. </a:t>
                      </a:r>
                      <a:endParaRPr lang="pl-PL" sz="3600" b="1" dirty="0">
                        <a:solidFill>
                          <a:schemeClr val="bg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719736" y="6356351"/>
            <a:ext cx="4968552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2407030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1544" y="473875"/>
            <a:ext cx="9937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ŚRODKI FINANSOWE PRZEKAZYWANE Z BUDŻETU POWIATU WŁOCŁAWSKIEGO NA PROMOCJĘ W LATACH 2015 - 2020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779304743"/>
              </p:ext>
            </p:extLst>
          </p:nvPr>
        </p:nvGraphicFramePr>
        <p:xfrm>
          <a:off x="191344" y="1736810"/>
          <a:ext cx="7416824" cy="4166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01108"/>
              </p:ext>
            </p:extLst>
          </p:nvPr>
        </p:nvGraphicFramePr>
        <p:xfrm>
          <a:off x="7968208" y="1916832"/>
          <a:ext cx="3960441" cy="36352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9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Rok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Środki finansowe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w zł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Udział 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w wydatkach ogółem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2015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245.050,14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0,33 %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231.523,67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0,32 %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2017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303.697,26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0,38 %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2018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499.891,04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0,57 %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2019*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465.110,11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0,49 %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2020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419.214,12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0,36 %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63352" y="5805264"/>
            <a:ext cx="11449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*</a:t>
            </a:r>
            <a:r>
              <a:rPr lang="pl-PL" sz="14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 2019 r. ze środków przekazywanych na promocję zostały wyłączone środki finansowe przeznaczone na zakup odblaskowych opasek bezpieczeństwa z nadrukiem logo powiatu włocławskiego. </a:t>
            </a:r>
          </a:p>
          <a:p>
            <a:pPr algn="ctr"/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503712" y="6422921"/>
            <a:ext cx="4968552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201677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WYSOKOŚĆ WYDATKÓW BUDŻETOWYCH </a:t>
            </a:r>
            <a:b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</a:b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 LATACH 2015 - 2020</a:t>
            </a:r>
            <a:b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</a:br>
            <a:endParaRPr lang="pl-PL" sz="3600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227482566"/>
              </p:ext>
            </p:extLst>
          </p:nvPr>
        </p:nvGraphicFramePr>
        <p:xfrm>
          <a:off x="227348" y="1628800"/>
          <a:ext cx="8604955" cy="463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61409"/>
              </p:ext>
            </p:extLst>
          </p:nvPr>
        </p:nvGraphicFramePr>
        <p:xfrm>
          <a:off x="7968208" y="1700808"/>
          <a:ext cx="3830216" cy="403244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3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Rok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Wydatki w zł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2015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75.024.214,87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2016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72.652.493,42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80.389.409,97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2018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87.003.495,82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2019</a:t>
                      </a:r>
                      <a:endParaRPr lang="pl-PL" sz="2000" b="1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95.585.356,97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2020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115.509.402,28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719736" y="6356351"/>
            <a:ext cx="4680520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20192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7066" y="247233"/>
            <a:ext cx="9865096" cy="727602"/>
          </a:xfrm>
        </p:spPr>
        <p:txBody>
          <a:bodyPr>
            <a:noAutofit/>
          </a:bodyPr>
          <a:lstStyle/>
          <a:p>
            <a:br>
              <a:rPr lang="pl-PL" sz="2800" b="1" dirty="0"/>
            </a:b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WYSOKOŚĆ POZYSKANYCH ŚRODKÓW ZEWNĘTRZNYCH </a:t>
            </a:r>
            <a:b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 LATACH 2015 - 2020</a:t>
            </a:r>
            <a:b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3"/>
          <p:cNvSpPr txBox="1">
            <a:spLocks/>
          </p:cNvSpPr>
          <p:nvPr/>
        </p:nvSpPr>
        <p:spPr>
          <a:xfrm>
            <a:off x="2116452" y="397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181777001"/>
              </p:ext>
            </p:extLst>
          </p:nvPr>
        </p:nvGraphicFramePr>
        <p:xfrm>
          <a:off x="661636" y="1673845"/>
          <a:ext cx="7487252" cy="42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71386"/>
              </p:ext>
            </p:extLst>
          </p:nvPr>
        </p:nvGraphicFramePr>
        <p:xfrm>
          <a:off x="8472264" y="1697566"/>
          <a:ext cx="3419720" cy="40175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Rok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Środki zewnętrzne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 w zł *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2015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11.000.872,43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2016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5.665.019,42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10.115.474,66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2018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11.405.705,05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2019</a:t>
                      </a:r>
                      <a:endParaRPr lang="pl-PL" sz="2000" b="1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21.261.670,31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2020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39.129.636,94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91344" y="6017797"/>
            <a:ext cx="11809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pl-PL" sz="14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bez pomocy finansowej z gmin, dotacji na zadania zlecone, dotacji na zadania realizowane na podstawie porozumień dot. pieczy zastępczej.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719736" y="6356351"/>
            <a:ext cx="4968552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1028814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199456" y="274638"/>
            <a:ext cx="10801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ŚRODKI FINANSOWE PRZEZNACZONE </a:t>
            </a:r>
          </a:p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NA ZADANIA INWESTYCYJNE W LATACH 2015 - 2020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858874184"/>
              </p:ext>
            </p:extLst>
          </p:nvPr>
        </p:nvGraphicFramePr>
        <p:xfrm>
          <a:off x="551384" y="1772816"/>
          <a:ext cx="777686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71427"/>
              </p:ext>
            </p:extLst>
          </p:nvPr>
        </p:nvGraphicFramePr>
        <p:xfrm>
          <a:off x="8472264" y="1772816"/>
          <a:ext cx="3384376" cy="439249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Rok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Środki finansowe  w zł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2015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13.922.879,71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2016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12.162.410,40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16.262.522,43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2018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21.439.380,61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2019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25.155.964,27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2020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37.651.750,03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47728" y="6356351"/>
            <a:ext cx="4824536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4031161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81200" y="274638"/>
            <a:ext cx="9803432" cy="1282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UDZIAŁ WYDATKÓW INWESTYCYJNYCH W OGÓLNEJ</a:t>
            </a:r>
          </a:p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KWOCIE WYDATKÓW (%)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078980141"/>
              </p:ext>
            </p:extLst>
          </p:nvPr>
        </p:nvGraphicFramePr>
        <p:xfrm>
          <a:off x="695400" y="1916832"/>
          <a:ext cx="7416824" cy="417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36316"/>
              </p:ext>
            </p:extLst>
          </p:nvPr>
        </p:nvGraphicFramePr>
        <p:xfrm>
          <a:off x="8400256" y="2012357"/>
          <a:ext cx="3240360" cy="40662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3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Udział wydatków</a:t>
                      </a:r>
                      <a:r>
                        <a:rPr lang="pl-PL" sz="2000" b="1" baseline="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baseline="0" dirty="0" err="1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inw</a:t>
                      </a:r>
                      <a:r>
                        <a:rPr lang="pl-PL" sz="2000" b="1" baseline="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baseline="0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w 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18,56%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16,74%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20,23%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24,64%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26,32%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32,60%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647728" y="6400799"/>
            <a:ext cx="4248472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999959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981200" y="274638"/>
            <a:ext cx="9371384" cy="1282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WYNIK BUDŻETU POWIATU WŁOCŁAWSKIEGO ZA ROK </a:t>
            </a:r>
          </a:p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 LATACH 2015 - 2020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222099980"/>
              </p:ext>
            </p:extLst>
          </p:nvPr>
        </p:nvGraphicFramePr>
        <p:xfrm>
          <a:off x="407368" y="1563485"/>
          <a:ext cx="7776864" cy="438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048"/>
              </p:ext>
            </p:extLst>
          </p:nvPr>
        </p:nvGraphicFramePr>
        <p:xfrm>
          <a:off x="8184232" y="1772816"/>
          <a:ext cx="3528392" cy="37444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Wynik w zł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1.266.617,79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259.379,34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-281.811,48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997.890,02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5.103.548,69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2020*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11.365.503,36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1978217" y="274638"/>
            <a:ext cx="8229600" cy="1282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2800" b="1" dirty="0"/>
            </a:b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07768" y="6356351"/>
            <a:ext cx="4392488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07368" y="5954679"/>
            <a:ext cx="11089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*Wynik budżetu za 2020 rok byłby wyższy o kwotę 2.178.980,03 zł wynikającą z niewykonanych dochodów z tytułu refundacji płatności końcowych dwóch projektów realizowanych</a:t>
            </a:r>
          </a:p>
          <a:p>
            <a:pPr algn="ctr"/>
            <a:r>
              <a:rPr lang="pl-PL" sz="11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w ramach Regionalnego Programu Operacyjnego Województwa Kujawsko-Pomorskiego na lata 2014-2020.</a:t>
            </a:r>
          </a:p>
        </p:txBody>
      </p:sp>
    </p:spTree>
    <p:extLst>
      <p:ext uri="{BB962C8B-B14F-4D97-AF65-F5344CB8AC3E}">
        <p14:creationId xmlns:p14="http://schemas.microsoft.com/office/powerpoint/2010/main" val="2042529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981199" y="274636"/>
            <a:ext cx="9515399" cy="12821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SKUMULOWANY WYNIK BUDŻETU POWIATU WŁOCŁAWSKIEGO W LATACH 2015 - 2020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94123809"/>
              </p:ext>
            </p:extLst>
          </p:nvPr>
        </p:nvGraphicFramePr>
        <p:xfrm>
          <a:off x="695400" y="1700808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60770"/>
              </p:ext>
            </p:extLst>
          </p:nvPr>
        </p:nvGraphicFramePr>
        <p:xfrm>
          <a:off x="7975568" y="1700808"/>
          <a:ext cx="3809064" cy="396044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Wynik w zł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5.641.281,21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5.900.660,55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5.618.849,07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6.616.739,09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11.720.287,78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2020*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23.085.791,14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935760" y="6400801"/>
            <a:ext cx="4896544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898023B-FF64-4AB9-932E-4E01E34F74D3}"/>
              </a:ext>
            </a:extLst>
          </p:cNvPr>
          <p:cNvSpPr txBox="1"/>
          <p:nvPr/>
        </p:nvSpPr>
        <p:spPr>
          <a:xfrm>
            <a:off x="191344" y="5879785"/>
            <a:ext cx="11737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*Skumulowany wynik budżetu byłby wyższy o kwotę 2.178.980,03 zł wynikającą z niewykonanych dochodów z tytułu refundacji płatności końcowych dwóch projektów realizowanych </a:t>
            </a:r>
          </a:p>
          <a:p>
            <a:pPr algn="just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Regionalnego Programu Operacyjnego Województwa Kujawsko-Pomorskiego na lata 2014 - 2020.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9468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63552" y="476672"/>
            <a:ext cx="9865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ŚRODKI FINANSOWE PRZEKAZYWANE Z BUDŻETU POWIATU WŁOCŁAWSKIEGO </a:t>
            </a:r>
          </a:p>
          <a:p>
            <a:pPr algn="ctr"/>
            <a:r>
              <a:rPr lang="pl-PL" sz="2000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W RAMACH OTWARTYCH KONKURSÓW OFERT DLA ORGANIZACJI POZARZĄDOWYCH W LATACH 2015 - 2020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742650230"/>
              </p:ext>
            </p:extLst>
          </p:nvPr>
        </p:nvGraphicFramePr>
        <p:xfrm>
          <a:off x="479376" y="1772817"/>
          <a:ext cx="7200800" cy="437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750456"/>
              </p:ext>
            </p:extLst>
          </p:nvPr>
        </p:nvGraphicFramePr>
        <p:xfrm>
          <a:off x="7824192" y="1772817"/>
          <a:ext cx="3960440" cy="43546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Środki finansowe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w zł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39.859,56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99.032,44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104.938,93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105.622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dk1"/>
                          </a:solidFill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+mn-cs"/>
                        </a:rPr>
                        <a:t>649.417,84</a:t>
                      </a: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  <a:cs typeface="Times New Roman"/>
                        </a:rPr>
                        <a:t>608.981,74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791744" y="6356351"/>
            <a:ext cx="4320480" cy="365125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112900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63552" y="482630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LICZBA INDYWIDUALNYCH SPRAW ZAŁATWIANYCH W STAROSTWIE POWIATOWYM WE WŁOCŁAWKU W LATACH 2018 - 2020</a:t>
            </a: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8319447"/>
              </p:ext>
            </p:extLst>
          </p:nvPr>
        </p:nvGraphicFramePr>
        <p:xfrm>
          <a:off x="911424" y="1556793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484762"/>
              </p:ext>
            </p:extLst>
          </p:nvPr>
        </p:nvGraphicFramePr>
        <p:xfrm>
          <a:off x="8650499" y="2276872"/>
          <a:ext cx="3089846" cy="35283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9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3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Rok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Liczba spraw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2018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effectLst/>
                        </a:rPr>
                        <a:t>64.173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2019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effectLst/>
                        </a:rPr>
                        <a:t>70.783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2020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</a:rPr>
                        <a:t>77.799</a:t>
                      </a:r>
                      <a:endParaRPr lang="pl-PL" sz="2400" b="1" dirty="0">
                        <a:effectLst/>
                        <a:latin typeface="Yu Gothic UI Semilight" panose="020B0400000000000000" pitchFamily="34" charset="-128"/>
                        <a:ea typeface="Yu Gothic UI Semilight" panose="020B0400000000000000" pitchFamily="34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753955" y="6381327"/>
            <a:ext cx="4896544" cy="365125"/>
          </a:xfrm>
        </p:spPr>
        <p:txBody>
          <a:bodyPr/>
          <a:lstStyle/>
          <a:p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Raport o stanie Powiatu Włocławskiego za 2020 rok</a:t>
            </a:r>
          </a:p>
        </p:txBody>
      </p:sp>
    </p:spTree>
    <p:extLst>
      <p:ext uri="{BB962C8B-B14F-4D97-AF65-F5344CB8AC3E}">
        <p14:creationId xmlns:p14="http://schemas.microsoft.com/office/powerpoint/2010/main" val="3503042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3450</TotalTime>
  <Words>525</Words>
  <Application>Microsoft Office PowerPoint</Application>
  <PresentationFormat>Panoramiczny</PresentationFormat>
  <Paragraphs>181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Yu Gothic UI Semilight</vt:lpstr>
      <vt:lpstr>Arial</vt:lpstr>
      <vt:lpstr>Calibri</vt:lpstr>
      <vt:lpstr>Times New Roman</vt:lpstr>
      <vt:lpstr>Motyw pakietu Office</vt:lpstr>
      <vt:lpstr>Prezentacja programu PowerPoint</vt:lpstr>
      <vt:lpstr> WYSOKOŚĆ WYDATKÓW BUDŻETOWYCH  W LATACH 2015 - 2020 </vt:lpstr>
      <vt:lpstr> WYSOKOŚĆ POZYSKANYCH ŚRODKÓW ZEWNĘTRZNYCH  W LATACH 2015 - 2020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M. Grzegorska</dc:creator>
  <cp:lastModifiedBy>M. Prylinska</cp:lastModifiedBy>
  <cp:revision>50</cp:revision>
  <dcterms:created xsi:type="dcterms:W3CDTF">2021-05-05T12:37:16Z</dcterms:created>
  <dcterms:modified xsi:type="dcterms:W3CDTF">2021-05-14T08:34:42Z</dcterms:modified>
</cp:coreProperties>
</file>